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57" r:id="rId4"/>
    <p:sldId id="270" r:id="rId5"/>
    <p:sldId id="259" r:id="rId6"/>
    <p:sldId id="26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108" autoAdjust="0"/>
    <p:restoredTop sz="77868" autoAdjust="0"/>
  </p:normalViewPr>
  <p:slideViewPr>
    <p:cSldViewPr snapToGrid="0" snapToObjects="1">
      <p:cViewPr varScale="1">
        <p:scale>
          <a:sx n="125" d="100"/>
          <a:sy n="125" d="100"/>
        </p:scale>
        <p:origin x="9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2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4F887-A226-9441-8849-80B72A1457A0}" type="datetimeFigureOut">
              <a:rPr lang="en-US" smtClean="0"/>
              <a:t>5/2/20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66947-1ABA-5947-A90D-2F0977EA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966947-1ABA-5947-A90D-2F0977EA76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0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966947-1ABA-5947-A90D-2F0977EA76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 name in italics</a:t>
            </a:r>
          </a:p>
          <a:p>
            <a:r>
              <a:rPr lang="en-US" dirty="0"/>
              <a:t>Dot instead of semicolon</a:t>
            </a:r>
          </a:p>
          <a:p>
            <a:r>
              <a:rPr lang="en-US" dirty="0"/>
              <a:t>Editors abbreviated as “Eds.”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66947-1ABA-5947-A90D-2F0977EA76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36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2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7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5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0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1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1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5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0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C01B2-D07A-0243-A47E-7AACB285F15D}" type="datetimeFigureOut">
              <a:rPr lang="en-US"/>
              <a:pPr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F9550-5D90-BE4D-A824-570C3FDA5FC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.org/stream/cu31924092344138%20-%20page/n116/mode/1u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tingfresh.net/11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0400"/>
          </a:xfrm>
          <a:gradFill>
            <a:gsLst>
              <a:gs pos="0">
                <a:schemeClr val="tx1"/>
              </a:gs>
              <a:gs pos="100000">
                <a:srgbClr val="C00000"/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1: Book with One Author (WS 5.1)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5600" y="914400"/>
            <a:ext cx="4216400" cy="19177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Witherington III,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Code: Novel Claims About Jesus, Mary Magdalene and Da Vinci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(Downers Grove, IL: IVP, 2004), 129.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600" y="2910219"/>
            <a:ext cx="4216400" cy="158145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Witherington III,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Code,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129.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5600" y="4491677"/>
            <a:ext cx="4216400" cy="2349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Witherington III, Ben.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Code: Novel Claims About Jesus, Mary Magdalene and Da Vinci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Downers Grove, Ill.: IVP, 2004.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51EEA6-1896-EC4B-B97F-616BE128537E}"/>
              </a:ext>
            </a:extLst>
          </p:cNvPr>
          <p:cNvSpPr txBox="1">
            <a:spLocks/>
          </p:cNvSpPr>
          <p:nvPr/>
        </p:nvSpPr>
        <p:spPr>
          <a:xfrm>
            <a:off x="4749800" y="914400"/>
            <a:ext cx="4216400" cy="19177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Witherington III,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Code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(Downers Grove, IL: IVP, 2004), 129.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A81EC32-121E-E94C-988A-5C356D9E3445}"/>
              </a:ext>
            </a:extLst>
          </p:cNvPr>
          <p:cNvSpPr txBox="1">
            <a:spLocks/>
          </p:cNvSpPr>
          <p:nvPr/>
        </p:nvSpPr>
        <p:spPr>
          <a:xfrm>
            <a:off x="4749800" y="2910219"/>
            <a:ext cx="4216400" cy="158145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Witherington III,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Code: Novel Claims About Jesus, Mary Magdalene and Da Vinci,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129.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AE8A21E-333B-0C4B-A194-E2DAD69E09BD}"/>
              </a:ext>
            </a:extLst>
          </p:cNvPr>
          <p:cNvSpPr txBox="1">
            <a:spLocks/>
          </p:cNvSpPr>
          <p:nvPr/>
        </p:nvSpPr>
        <p:spPr>
          <a:xfrm>
            <a:off x="4749800" y="4491677"/>
            <a:ext cx="4216400" cy="2349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Witherington III, Ben.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Code: Novel Claims About Jesus, Mary Magdalene and Da Vinci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Downers Grove, IL: IVP, 2004. </a:t>
            </a:r>
          </a:p>
        </p:txBody>
      </p:sp>
    </p:spTree>
    <p:extLst>
      <p:ext uri="{BB962C8B-B14F-4D97-AF65-F5344CB8AC3E}">
        <p14:creationId xmlns:p14="http://schemas.microsoft.com/office/powerpoint/2010/main" val="3564815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0400"/>
          </a:xfrm>
          <a:gradFill>
            <a:gsLst>
              <a:gs pos="0">
                <a:schemeClr val="tx1"/>
              </a:gs>
              <a:gs pos="100000">
                <a:srgbClr val="C00000"/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10: Website Download (WS 5.31)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77800" y="3135584"/>
            <a:ext cx="4394200" cy="6193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Griffith, "Ezra."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7800" y="3852200"/>
            <a:ext cx="4394200" cy="2294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Griffith, Rick. "15-Ezra-138_eng_os_6510_v9.pptx." PowerPoint presentation at http://www.biblestudydownloads.org/resource/old-testament-survey/. Accessed 27 April 2018, slide 15.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197601"/>
            <a:ext cx="9144000" cy="660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http://www.biblestudydownloads.org/resource/old-testament-survey/</a:t>
            </a:r>
            <a:b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Ezra slide 15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7800" y="711198"/>
            <a:ext cx="4394200" cy="23270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Rick Griffith, "15-Ezra-138_eng_os_6510_v9.pptx"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(PowerPoint, Singapore Bible College), http://www.biblestudydownloads.org/resource/old-testament-survey/ (accessed 27 April 2018), slide 15.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48B542-B515-FE47-B6DE-AFFF5C4A4A49}"/>
              </a:ext>
            </a:extLst>
          </p:cNvPr>
          <p:cNvSpPr txBox="1">
            <a:spLocks/>
          </p:cNvSpPr>
          <p:nvPr/>
        </p:nvSpPr>
        <p:spPr>
          <a:xfrm>
            <a:off x="4639734" y="3135584"/>
            <a:ext cx="4394200" cy="6193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Griffith, "Ezra," slide 15.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60525C3-CFBF-7648-9B73-7339473415E6}"/>
              </a:ext>
            </a:extLst>
          </p:cNvPr>
          <p:cNvSpPr txBox="1">
            <a:spLocks/>
          </p:cNvSpPr>
          <p:nvPr/>
        </p:nvSpPr>
        <p:spPr>
          <a:xfrm>
            <a:off x="4639734" y="3852200"/>
            <a:ext cx="4394200" cy="2294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Griffith, Rick. "15-Ezra-138_eng_os_6510_v9.pptx." PowerPoint presentation at http://www.biblestudydownloads.org/resource/old-testament-survey/, slide 15.</a:t>
            </a:r>
          </a:p>
          <a:p>
            <a:pPr marL="901700" indent="-901700"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E1361A-2EBC-8141-8A17-427BCFC71919}"/>
              </a:ext>
            </a:extLst>
          </p:cNvPr>
          <p:cNvSpPr txBox="1">
            <a:spLocks/>
          </p:cNvSpPr>
          <p:nvPr/>
        </p:nvSpPr>
        <p:spPr>
          <a:xfrm>
            <a:off x="4639734" y="711198"/>
            <a:ext cx="4394200" cy="23270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Rick Griffith, "15-Ezra-138_eng_os_6510_v9.pptx"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(PowerPoint presentation, Singapore Bible College), http://www.biblestudydownloads.org/resource/old-testament-survey/ (accessed 27 April 2018), slide 15.</a:t>
            </a:r>
          </a:p>
        </p:txBody>
      </p:sp>
    </p:spTree>
    <p:extLst>
      <p:ext uri="{BB962C8B-B14F-4D97-AF65-F5344CB8AC3E}">
        <p14:creationId xmlns:p14="http://schemas.microsoft.com/office/powerpoint/2010/main" val="31249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0400"/>
          </a:xfrm>
          <a:gradFill>
            <a:gsLst>
              <a:gs pos="0">
                <a:schemeClr val="tx1"/>
              </a:gs>
              <a:gs pos="100000">
                <a:srgbClr val="C00000"/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2: Book with Two Authors (WS 5.2)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5600" y="797438"/>
            <a:ext cx="4216400" cy="21695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/>
              <a:t>1 </a:t>
            </a:r>
            <a:r>
              <a:rPr lang="en-US" sz="2400" dirty="0"/>
              <a:t>Craig Ott and Gene Wilson, </a:t>
            </a:r>
            <a:r>
              <a:rPr lang="en-US" sz="2400" i="1" dirty="0"/>
              <a:t>Global Church Planting: Biblical Principles and Best Practices for Multiplication </a:t>
            </a:r>
            <a:r>
              <a:rPr lang="en-US" sz="2400" dirty="0"/>
              <a:t>(Grand Rapids, MI: Baker, 2011), 231.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600" y="3160507"/>
            <a:ext cx="4216400" cy="13604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Craig Ott and Gene Wilson,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Church Planting,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231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5600" y="4521003"/>
            <a:ext cx="4216400" cy="23369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Ott, Craig, and Wilson, Gene.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Church Planting: Biblical Principles and Best Practices for Multiplication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Grand Rapids, MI: Baker, 2011.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B472CB0-BA3E-E545-933B-425841547C28}"/>
              </a:ext>
            </a:extLst>
          </p:cNvPr>
          <p:cNvSpPr txBox="1">
            <a:spLocks/>
          </p:cNvSpPr>
          <p:nvPr/>
        </p:nvSpPr>
        <p:spPr>
          <a:xfrm>
            <a:off x="4834466" y="797438"/>
            <a:ext cx="4216400" cy="21695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Craig Ott and Gene Wilson,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Church Planting: Biblical Principles and Best Practices for Multiplication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(Grand Rapids, MI: Baker, 2011), 231.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DDCB639-27E2-B443-B2AB-3E394713BDB0}"/>
              </a:ext>
            </a:extLst>
          </p:cNvPr>
          <p:cNvSpPr txBox="1">
            <a:spLocks/>
          </p:cNvSpPr>
          <p:nvPr/>
        </p:nvSpPr>
        <p:spPr>
          <a:xfrm>
            <a:off x="4834466" y="3160507"/>
            <a:ext cx="4216400" cy="13604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Ott and Wilson,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Church Planting,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231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3DF8DE1-2A8B-C84D-9FFF-7C433F810D0B}"/>
              </a:ext>
            </a:extLst>
          </p:cNvPr>
          <p:cNvSpPr txBox="1">
            <a:spLocks/>
          </p:cNvSpPr>
          <p:nvPr/>
        </p:nvSpPr>
        <p:spPr>
          <a:xfrm>
            <a:off x="4834466" y="4529470"/>
            <a:ext cx="4216400" cy="23369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Ott, Craig, and Gene Wilson.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Church Planting: Biblical Principles and Best Practices for Multiplication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Grand Rapids, MI: Baker, 2011.</a:t>
            </a:r>
          </a:p>
        </p:txBody>
      </p:sp>
    </p:spTree>
    <p:extLst>
      <p:ext uri="{BB962C8B-B14F-4D97-AF65-F5344CB8AC3E}">
        <p14:creationId xmlns:p14="http://schemas.microsoft.com/office/powerpoint/2010/main" val="31249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0400"/>
          </a:xfrm>
          <a:gradFill>
            <a:gsLst>
              <a:gs pos="0">
                <a:schemeClr val="tx1"/>
              </a:gs>
              <a:gs pos="100000">
                <a:srgbClr val="C00000"/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3: Book with Author &amp; Editor (WS 5.14)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463" y="914399"/>
            <a:ext cx="4351867" cy="2074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K. Hoffmeier, “Egyptians,” 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Peoples of the Old Testament World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(Grand Rapids, MI: Baker, 1994), 265.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5463" y="3302003"/>
            <a:ext cx="4351867" cy="732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Hoffmeier, “Egyptians,” 265.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5463" y="4210151"/>
            <a:ext cx="4351867" cy="25414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Hoffmeier, James K. “Egyptians.” 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Peoples of the Old Testament World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Eds. Hoerth, Mattingly and Yamauchi. Grand Rapids, MI: Baker Books, 1994.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AF0D893-BEB3-AF4A-A22E-FA345F5F44FE}"/>
              </a:ext>
            </a:extLst>
          </p:cNvPr>
          <p:cNvSpPr txBox="1">
            <a:spLocks/>
          </p:cNvSpPr>
          <p:nvPr/>
        </p:nvSpPr>
        <p:spPr>
          <a:xfrm>
            <a:off x="4724399" y="914399"/>
            <a:ext cx="4351867" cy="2074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K. Hoffmeier, “Egyptians,” 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Peoples of the Old Testament World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eds. Alfred J. Hoerth, Gerald L. Mattingly and Edwin M. Yamauchi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(Grand Rapids, MI: Baker, 1994), 265.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2711AE-0E0F-3F41-BDEC-44E198BC9348}"/>
              </a:ext>
            </a:extLst>
          </p:cNvPr>
          <p:cNvSpPr txBox="1">
            <a:spLocks/>
          </p:cNvSpPr>
          <p:nvPr/>
        </p:nvSpPr>
        <p:spPr>
          <a:xfrm>
            <a:off x="4724399" y="3302003"/>
            <a:ext cx="4351867" cy="732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Hoffmeier,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Egyptians,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265.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8506A73-87D6-5A4B-8723-140129AE36B0}"/>
              </a:ext>
            </a:extLst>
          </p:cNvPr>
          <p:cNvSpPr txBox="1">
            <a:spLocks/>
          </p:cNvSpPr>
          <p:nvPr/>
        </p:nvSpPr>
        <p:spPr>
          <a:xfrm>
            <a:off x="4724399" y="4210151"/>
            <a:ext cx="4351867" cy="25414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Hoffmeier, James K. “Egyptians.” 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Peoples of the Old Testament World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Eds. Alfred J. Hoerth, Gerald L. Mattingly and Edwin M. Yamauchi. Grand Rapids, MI: Baker, 1994.</a:t>
            </a:r>
          </a:p>
        </p:txBody>
      </p:sp>
    </p:spTree>
    <p:extLst>
      <p:ext uri="{BB962C8B-B14F-4D97-AF65-F5344CB8AC3E}">
        <p14:creationId xmlns:p14="http://schemas.microsoft.com/office/powerpoint/2010/main" val="170788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0400"/>
          </a:xfrm>
          <a:gradFill>
            <a:gsLst>
              <a:gs pos="0">
                <a:schemeClr val="tx1"/>
              </a:gs>
              <a:gs pos="100000">
                <a:srgbClr val="C00000"/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4: Book of Primary Sources (WS 5.33)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5600" y="817577"/>
            <a:ext cx="4216400" cy="23288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9017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Philo, “On Husbandry” 8.36-38 (Elwell and Yarbrough,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Readings from the First-Century World,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eds. Walter A. Elwell and Robert W. Yarbrough [Grand Rapids, MI: Baker, 1998], 189).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600" y="3256450"/>
            <a:ext cx="4216400" cy="10769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9017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Philo,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On Husbandry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8.36-38.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5600" y="4443511"/>
            <a:ext cx="4216400" cy="2349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marR="0" lvl="0" indent="-9017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Philo.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Readings from the First-Century World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Editors Walter A. Elwell and Robert W. Yarbrough. Grand Rapids, MI: Baker, 1998.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1E4B8E6-E503-8040-B143-222EE83FF558}"/>
              </a:ext>
            </a:extLst>
          </p:cNvPr>
          <p:cNvSpPr txBox="1">
            <a:spLocks/>
          </p:cNvSpPr>
          <p:nvPr/>
        </p:nvSpPr>
        <p:spPr>
          <a:xfrm>
            <a:off x="4775200" y="817577"/>
            <a:ext cx="4216400" cy="23288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9017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Philo,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On Husbandry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8.36-38 (Elwell and Yarbrough,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Readings from the First-Century World,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eds. Walter A. Elwell and Robert W. Yarbrough [Grand Rapids, MI: Baker, 1998], 189).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745907D-83F1-A944-BE18-8C12D736E44D}"/>
              </a:ext>
            </a:extLst>
          </p:cNvPr>
          <p:cNvSpPr txBox="1">
            <a:spLocks/>
          </p:cNvSpPr>
          <p:nvPr/>
        </p:nvSpPr>
        <p:spPr>
          <a:xfrm>
            <a:off x="4775200" y="3256450"/>
            <a:ext cx="4216400" cy="10769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9017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Philo,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On Husbandry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8:36-38.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3A32153-A6D7-2F47-B958-029EE14BE27A}"/>
              </a:ext>
            </a:extLst>
          </p:cNvPr>
          <p:cNvSpPr txBox="1">
            <a:spLocks/>
          </p:cNvSpPr>
          <p:nvPr/>
        </p:nvSpPr>
        <p:spPr>
          <a:xfrm>
            <a:off x="4775200" y="4443511"/>
            <a:ext cx="4216400" cy="2349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marR="0" lvl="0" indent="-9017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Philo.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Readings from the First-Century World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Eds. Walter A. Elwell and Robert W. Yarbrough. Grand Rapids, MI: Baker, 1998.</a:t>
            </a:r>
          </a:p>
        </p:txBody>
      </p:sp>
    </p:spTree>
    <p:extLst>
      <p:ext uri="{BB962C8B-B14F-4D97-AF65-F5344CB8AC3E}">
        <p14:creationId xmlns:p14="http://schemas.microsoft.com/office/powerpoint/2010/main" val="136227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0400"/>
          </a:xfrm>
          <a:gradFill>
            <a:gsLst>
              <a:gs pos="0">
                <a:schemeClr val="tx1"/>
              </a:gs>
              <a:gs pos="100000">
                <a:srgbClr val="C00000"/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5: Greek Lexicon with BibleWorks Greek Font (WS 5.24)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5600" y="914400"/>
            <a:ext cx="4216400" cy="866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dirty="0">
                <a:latin typeface="Bwgrki" panose="02000400000000000000" pitchFamily="2" charset="0"/>
                <a:cs typeface="Times New Roman" panose="02020603050405020304" pitchFamily="18" charset="0"/>
              </a:rPr>
              <a:t>poiki,loj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," BDAG 683.</a:t>
            </a:r>
            <a:endParaRPr lang="en-S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600" y="1871131"/>
            <a:ext cx="4216400" cy="5418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BDAG 683.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5600" y="2658532"/>
            <a:ext cx="4216400" cy="38692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96938" indent="-896938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Bauer, W., F. W. Danker, W. F. Arndt, and F. W. Gingrich.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Greek-English Lexicon of the New Testament and Other Early Christian Literature.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2d ed. Chicago, 1979.</a:t>
            </a:r>
            <a:endParaRPr lang="en-S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6EE000A-D005-B544-BCA7-41D9A5286652}"/>
              </a:ext>
            </a:extLst>
          </p:cNvPr>
          <p:cNvSpPr txBox="1">
            <a:spLocks/>
          </p:cNvSpPr>
          <p:nvPr/>
        </p:nvSpPr>
        <p:spPr>
          <a:xfrm>
            <a:off x="4809067" y="914400"/>
            <a:ext cx="4216400" cy="866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wgrki" panose="02000400000000000000" pitchFamily="2" charset="0"/>
                <a:cs typeface="Times New Roman" panose="02020603050405020304" pitchFamily="18" charset="0"/>
              </a:rPr>
              <a:t>poiki,loj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BDAG 683.</a:t>
            </a:r>
            <a:endParaRPr lang="en-S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01700"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9009B9-C734-4B40-B349-4ED80060D244}"/>
              </a:ext>
            </a:extLst>
          </p:cNvPr>
          <p:cNvSpPr txBox="1">
            <a:spLocks/>
          </p:cNvSpPr>
          <p:nvPr/>
        </p:nvSpPr>
        <p:spPr>
          <a:xfrm>
            <a:off x="4809067" y="1871131"/>
            <a:ext cx="4216400" cy="5418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BDAG, 683.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48DF43E-B1C3-5E45-8B70-F7633557518A}"/>
              </a:ext>
            </a:extLst>
          </p:cNvPr>
          <p:cNvSpPr txBox="1">
            <a:spLocks/>
          </p:cNvSpPr>
          <p:nvPr/>
        </p:nvSpPr>
        <p:spPr>
          <a:xfrm>
            <a:off x="4809067" y="2658532"/>
            <a:ext cx="4216400" cy="38692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96938" indent="-896938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Bauer, W., F. W. Danker, W. F. Arndt, and F. W. Gingrich.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Greek-English Lexicon of the New Testament and Other Early Christian Literature.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2d ed. Chicago: University of Chicago Press, 1979.</a:t>
            </a:r>
            <a:endParaRPr lang="en-S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0400"/>
          </a:xfrm>
          <a:gradFill>
            <a:gsLst>
              <a:gs pos="0">
                <a:schemeClr val="tx1"/>
              </a:gs>
              <a:gs pos="100000">
                <a:srgbClr val="C00000"/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6: Hebrew Lexicon with BibleWorks Hebrew Font (WS 5.24)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600" y="2041353"/>
            <a:ext cx="4216402" cy="866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BDB, 783.</a:t>
            </a:r>
            <a:endParaRPr lang="en-S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01700"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5600" y="2937934"/>
            <a:ext cx="4216402" cy="30056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96938" indent="-889000"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Brown, Francis, S. R. Driver and Charles A. Briggs.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Hebrew and English Lexicon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Peabody, MA: Hendrickson, 1979.</a:t>
            </a:r>
            <a:endParaRPr lang="en-S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5600" y="999953"/>
            <a:ext cx="4216402" cy="866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4100" dirty="0">
                <a:latin typeface="Bwhebb" panose="02000400000000000000" pitchFamily="2" charset="0"/>
                <a:cs typeface="Times New Roman" panose="02020603050405020304" pitchFamily="18" charset="0"/>
              </a:rPr>
              <a:t>rc;['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," BDB 783.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DD8079B-8AB0-F341-9842-88E6534F96CF}"/>
              </a:ext>
            </a:extLst>
          </p:cNvPr>
          <p:cNvSpPr txBox="1">
            <a:spLocks/>
          </p:cNvSpPr>
          <p:nvPr/>
        </p:nvSpPr>
        <p:spPr>
          <a:xfrm>
            <a:off x="4809066" y="2041353"/>
            <a:ext cx="4216402" cy="866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BDB 783.</a:t>
            </a:r>
            <a:endParaRPr lang="en-S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01700"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F10B7B-A59C-D54C-89C3-09B6DB6B43FC}"/>
              </a:ext>
            </a:extLst>
          </p:cNvPr>
          <p:cNvSpPr txBox="1">
            <a:spLocks/>
          </p:cNvSpPr>
          <p:nvPr/>
        </p:nvSpPr>
        <p:spPr>
          <a:xfrm>
            <a:off x="4809066" y="2804122"/>
            <a:ext cx="4216402" cy="30056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96938" indent="-889000"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 err="1">
                <a:latin typeface="Bwhebb" panose="02000400000000000000" pitchFamily="2" charset="0"/>
                <a:cs typeface="Times New Roman" panose="02020603050405020304" pitchFamily="18" charset="0"/>
              </a:rPr>
              <a:t>rc</a:t>
            </a:r>
            <a:r>
              <a:rPr lang="en-US" dirty="0">
                <a:latin typeface="Bwhebb" panose="02000400000000000000" pitchFamily="2" charset="0"/>
                <a:cs typeface="Times New Roman" panose="02020603050405020304" pitchFamily="18" charset="0"/>
              </a:rPr>
              <a:t>;['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," Brown, Francis, S. R. Driver and Charles A. Briggs.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Hebrew and English Lexicon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Peabody, MA: Hendrickson, 1979.</a:t>
            </a:r>
            <a:endParaRPr lang="en-S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F71B816-49ED-CD44-88D9-E00A6C184692}"/>
              </a:ext>
            </a:extLst>
          </p:cNvPr>
          <p:cNvSpPr txBox="1">
            <a:spLocks/>
          </p:cNvSpPr>
          <p:nvPr/>
        </p:nvSpPr>
        <p:spPr>
          <a:xfrm>
            <a:off x="4809066" y="999953"/>
            <a:ext cx="4216402" cy="866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4100" dirty="0" err="1">
                <a:latin typeface="Bwhebb" panose="02000400000000000000" pitchFamily="2" charset="0"/>
                <a:cs typeface="Times New Roman" panose="02020603050405020304" pitchFamily="18" charset="0"/>
              </a:rPr>
              <a:t>rc</a:t>
            </a:r>
            <a:r>
              <a:rPr lang="en-US" sz="4100" dirty="0">
                <a:latin typeface="Bwhebb" panose="02000400000000000000" pitchFamily="2" charset="0"/>
                <a:cs typeface="Times New Roman" panose="02020603050405020304" pitchFamily="18" charset="0"/>
              </a:rPr>
              <a:t>;['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BDB 783.</a:t>
            </a:r>
          </a:p>
        </p:txBody>
      </p:sp>
    </p:spTree>
    <p:extLst>
      <p:ext uri="{BB962C8B-B14F-4D97-AF65-F5344CB8AC3E}">
        <p14:creationId xmlns:p14="http://schemas.microsoft.com/office/powerpoint/2010/main" val="25943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0400"/>
          </a:xfrm>
          <a:gradFill>
            <a:gsLst>
              <a:gs pos="0">
                <a:schemeClr val="tx1"/>
              </a:gs>
              <a:gs pos="100000">
                <a:srgbClr val="C00000"/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7: Journal Article with One Author (WS 5.13)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5600" y="855133"/>
            <a:ext cx="4216400" cy="1917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Sandra L. Glahn, “Weaker Vessels and Calling Husbands 'Lord': Was Peter Insulting Wives?”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174, no. 1 (2017): 73.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600" y="2891366"/>
            <a:ext cx="4216400" cy="13673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Glahn, "Weaker Vessels and Calling Husbands 'Lord,’”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73.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5600" y="4258734"/>
            <a:ext cx="4216400" cy="2349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Glahn, Sandra L. “Weaker Vessels and Calling Husbands 'Lord': Was Peter Insulting Wives?”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Bibliotheca Sacra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174 , no. 1 (2017): 60–76.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D65917-EAEF-E74F-A48D-70FA78121ECF}"/>
              </a:ext>
            </a:extLst>
          </p:cNvPr>
          <p:cNvSpPr txBox="1">
            <a:spLocks/>
          </p:cNvSpPr>
          <p:nvPr/>
        </p:nvSpPr>
        <p:spPr>
          <a:xfrm>
            <a:off x="4919133" y="855133"/>
            <a:ext cx="4216400" cy="1917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Sandra L. Glahn, “Weaker Vessels and Calling Husbands 'Lord': Was Peter Insulting Wives?”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Bibliotheca Sacra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174, no 693 (2017): 73.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DF0BE93-44BC-CC40-9F99-36F899659A6D}"/>
              </a:ext>
            </a:extLst>
          </p:cNvPr>
          <p:cNvSpPr txBox="1">
            <a:spLocks/>
          </p:cNvSpPr>
          <p:nvPr/>
        </p:nvSpPr>
        <p:spPr>
          <a:xfrm>
            <a:off x="4919133" y="2891366"/>
            <a:ext cx="4216400" cy="13673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Glahn, "Weaker Vessels and Calling Husbands 'Lord,'" 73.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F788B27-C376-3843-9789-DC37506B4B99}"/>
              </a:ext>
            </a:extLst>
          </p:cNvPr>
          <p:cNvSpPr txBox="1">
            <a:spLocks/>
          </p:cNvSpPr>
          <p:nvPr/>
        </p:nvSpPr>
        <p:spPr>
          <a:xfrm>
            <a:off x="4919133" y="4258734"/>
            <a:ext cx="4216400" cy="2349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Sandra L. Glahn, “Weaker Vessels and Calling Husbands 'Lord': Was Peter Insulting Wives?”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Bibliotheca Sacra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174 , no. 1 (2017): 60–76.</a:t>
            </a:r>
          </a:p>
        </p:txBody>
      </p:sp>
    </p:spTree>
    <p:extLst>
      <p:ext uri="{BB962C8B-B14F-4D97-AF65-F5344CB8AC3E}">
        <p14:creationId xmlns:p14="http://schemas.microsoft.com/office/powerpoint/2010/main" val="31249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0400"/>
          </a:xfrm>
          <a:gradFill>
            <a:gsLst>
              <a:gs pos="0">
                <a:schemeClr val="tx1"/>
              </a:gs>
              <a:gs pos="100000">
                <a:srgbClr val="C00000"/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8: Journal Book Review (WS 5.22)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5600" y="914400"/>
            <a:ext cx="4216400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A. Croteau, ‘Book Review on Galatians,’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59, no 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(2016): 411.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600" y="2622549"/>
            <a:ext cx="4216400" cy="866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Croteau, “Book Review on Galatians,” 411.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5600" y="4013200"/>
            <a:ext cx="4216400" cy="2349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Croteau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David A. “Book Review on Galatians.”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Journal of the Evangelical Theological Society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59, no. 2 (2016): 411-13.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1BE7DCE-4D2C-8D4C-8604-4BA1273C0C3E}"/>
              </a:ext>
            </a:extLst>
          </p:cNvPr>
          <p:cNvSpPr txBox="1">
            <a:spLocks/>
          </p:cNvSpPr>
          <p:nvPr/>
        </p:nvSpPr>
        <p:spPr>
          <a:xfrm>
            <a:off x="4758267" y="914400"/>
            <a:ext cx="4216400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A. Croteau, “Book Review on Galatians,”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59, no. 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(2016): 411.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9D57F8-1160-B047-AB79-02092DCAB032}"/>
              </a:ext>
            </a:extLst>
          </p:cNvPr>
          <p:cNvSpPr txBox="1">
            <a:spLocks/>
          </p:cNvSpPr>
          <p:nvPr/>
        </p:nvSpPr>
        <p:spPr>
          <a:xfrm>
            <a:off x="4758267" y="2622549"/>
            <a:ext cx="4216400" cy="866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Croteau, “Book Review on Galatians”, 411.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B165E7C-1712-5742-9410-0ADC3CD02E82}"/>
              </a:ext>
            </a:extLst>
          </p:cNvPr>
          <p:cNvSpPr txBox="1">
            <a:spLocks/>
          </p:cNvSpPr>
          <p:nvPr/>
        </p:nvSpPr>
        <p:spPr>
          <a:xfrm>
            <a:off x="4758267" y="4013200"/>
            <a:ext cx="4216400" cy="2349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Croteau, David A. ‘Book Review on Galatians’.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Journal of the Evangelical Theological Society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59, no 2 (2016): 411-413.</a:t>
            </a:r>
          </a:p>
        </p:txBody>
      </p:sp>
    </p:spTree>
    <p:extLst>
      <p:ext uri="{BB962C8B-B14F-4D97-AF65-F5344CB8AC3E}">
        <p14:creationId xmlns:p14="http://schemas.microsoft.com/office/powerpoint/2010/main" val="31249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0400"/>
          </a:xfrm>
          <a:gradFill>
            <a:gsLst>
              <a:gs pos="0">
                <a:schemeClr val="tx1"/>
              </a:gs>
              <a:gs pos="100000">
                <a:srgbClr val="C00000"/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9: Website Text (WS 5.29)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753533"/>
            <a:ext cx="4343400" cy="21992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Gordon Penfold, "Evangelism Bible Studies,"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Fresh Start Ministries, March 2007, http://www.startingfresh.net/11.html.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3049493"/>
            <a:ext cx="4284133" cy="866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Penfold, "Evangelism Bible Studies."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4013200"/>
            <a:ext cx="4284133" cy="2349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Penfold, Gordon. "Evangelism Bible Studies."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Fresh Start Ministries. March 2007. http://www.startingfresh.net/11.html.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828997"/>
            <a:ext cx="9144000" cy="660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FFFF"/>
                </a:solidFill>
                <a:hlinkClick r:id="rId2"/>
              </a:rPr>
              <a:t>http://www.startingfresh.net/11.html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FEF0EAC-A1DA-6243-9CD7-888C871047D3}"/>
              </a:ext>
            </a:extLst>
          </p:cNvPr>
          <p:cNvSpPr txBox="1">
            <a:spLocks/>
          </p:cNvSpPr>
          <p:nvPr/>
        </p:nvSpPr>
        <p:spPr>
          <a:xfrm>
            <a:off x="4682067" y="753533"/>
            <a:ext cx="4284133" cy="21992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Gordon Penfold, "Evangelism Bible Studies,"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Fresh Start Ministries, March 2007, accessed 4 March 2017, http://www.startingfresh.net/11.html.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D64F047-E25D-BF40-8496-8A94BF8B652C}"/>
              </a:ext>
            </a:extLst>
          </p:cNvPr>
          <p:cNvSpPr txBox="1">
            <a:spLocks/>
          </p:cNvSpPr>
          <p:nvPr/>
        </p:nvSpPr>
        <p:spPr>
          <a:xfrm>
            <a:off x="4682067" y="3049493"/>
            <a:ext cx="4284133" cy="8669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901700" algn="l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Gordon Penfold, "Evangelism Bible Studies."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2A8B87-0653-5947-A0BE-69211B1F4D61}"/>
              </a:ext>
            </a:extLst>
          </p:cNvPr>
          <p:cNvSpPr txBox="1">
            <a:spLocks/>
          </p:cNvSpPr>
          <p:nvPr/>
        </p:nvSpPr>
        <p:spPr>
          <a:xfrm>
            <a:off x="4682067" y="4013200"/>
            <a:ext cx="4284133" cy="2349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1700" indent="-901700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Penfold, Gordon. "Evangelism Bible Studies."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Fresh Start Ministries. Accessed 4 March 2017.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http://www.startingfresh.net/11.html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49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1531</Words>
  <Application>Microsoft Macintosh PowerPoint</Application>
  <PresentationFormat>On-screen Show (4:3)</PresentationFormat>
  <Paragraphs>78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Bwgrki</vt:lpstr>
      <vt:lpstr>Bwhebb</vt:lpstr>
      <vt:lpstr>Calibri</vt:lpstr>
      <vt:lpstr>Times New Roman</vt:lpstr>
      <vt:lpstr>Office Theme</vt:lpstr>
      <vt:lpstr>1: Book with One Author (WS 5.1)</vt:lpstr>
      <vt:lpstr>2: Book with Two Authors (WS 5.2)</vt:lpstr>
      <vt:lpstr>3: Book with Author &amp; Editor (WS 5.14)</vt:lpstr>
      <vt:lpstr>4: Book of Primary Sources (WS 5.33)</vt:lpstr>
      <vt:lpstr>5: Greek Lexicon with BibleWorks Greek Font (WS 5.24)</vt:lpstr>
      <vt:lpstr>6: Hebrew Lexicon with BibleWorks Hebrew Font (WS 5.24)</vt:lpstr>
      <vt:lpstr>7: Journal Article with One Author (WS 5.13)</vt:lpstr>
      <vt:lpstr>8: Journal Book Review (WS 5.22)</vt:lpstr>
      <vt:lpstr>9: Website Text (WS 5.29)</vt:lpstr>
      <vt:lpstr>10: Website Download (WS 5.31)</vt:lpstr>
    </vt:vector>
  </TitlesOfParts>
  <Company>Singapore Bible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1: Book with One Author</dc:title>
  <dc:creator>Rick Griffith</dc:creator>
  <cp:lastModifiedBy>Rick Griffith</cp:lastModifiedBy>
  <cp:revision>128</cp:revision>
  <dcterms:created xsi:type="dcterms:W3CDTF">2017-05-03T13:19:26Z</dcterms:created>
  <dcterms:modified xsi:type="dcterms:W3CDTF">2020-05-02T04:32:16Z</dcterms:modified>
</cp:coreProperties>
</file>